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309" r:id="rId3"/>
    <p:sldId id="292" r:id="rId4"/>
    <p:sldId id="272" r:id="rId5"/>
    <p:sldId id="262" r:id="rId6"/>
    <p:sldId id="311" r:id="rId7"/>
    <p:sldId id="310" r:id="rId8"/>
    <p:sldId id="312" r:id="rId9"/>
    <p:sldId id="314" r:id="rId10"/>
    <p:sldId id="308" r:id="rId11"/>
    <p:sldId id="276" r:id="rId12"/>
    <p:sldId id="313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lavika" panose="020B0803040000020004" pitchFamily="34" charset="0"/>
      <p:regular r:id="rId19"/>
    </p:embeddedFont>
    <p:embeddedFont>
      <p:font typeface="Proxima Nova" panose="02000506030000020004" pitchFamily="2" charset="0"/>
      <p:regular r:id="rId20"/>
    </p:embeddedFont>
    <p:embeddedFont>
      <p:font typeface="Vitesse" pitchFamily="2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1733D0-D45A-4E8C-9A81-161F5E0EA242}">
          <p14:sldIdLst>
            <p14:sldId id="256"/>
            <p14:sldId id="309"/>
            <p14:sldId id="292"/>
            <p14:sldId id="272"/>
            <p14:sldId id="262"/>
            <p14:sldId id="311"/>
            <p14:sldId id="310"/>
            <p14:sldId id="312"/>
            <p14:sldId id="314"/>
          </p14:sldIdLst>
        </p14:section>
        <p14:section name="Extra" id="{40C8D0FC-6843-4C0F-89F3-58153BFD8C79}">
          <p14:sldIdLst>
            <p14:sldId id="308"/>
            <p14:sldId id="276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F4093A-0084-5442-821A-84774B7D9C6A}" name="Bruegger,Retta" initials="B" userId="S::retta@colostate.edu::e785c7cb-42aa-4cff-8aea-5c17ef907d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FDFF"/>
    <a:srgbClr val="105456"/>
    <a:srgbClr val="6E9ED4"/>
    <a:srgbClr val="C8C372"/>
    <a:srgbClr val="2A3652"/>
    <a:srgbClr val="719F73"/>
    <a:srgbClr val="F6F0B0"/>
    <a:srgbClr val="7F8262"/>
    <a:srgbClr val="1E4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8" autoAdjust="0"/>
    <p:restoredTop sz="82726" autoAdjust="0"/>
  </p:normalViewPr>
  <p:slideViewPr>
    <p:cSldViewPr>
      <p:cViewPr varScale="1">
        <p:scale>
          <a:sx n="62" d="100"/>
          <a:sy n="62" d="100"/>
        </p:scale>
        <p:origin x="13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Why did people join slide </a:t>
            </a:r>
          </a:p>
          <a:p>
            <a:r>
              <a:rPr lang="en-US" dirty="0"/>
              <a:t>And registration info?</a:t>
            </a:r>
          </a:p>
          <a:p>
            <a:r>
              <a:rPr lang="en-US" dirty="0"/>
              <a:t>Relates to your job/ livelihood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help prepare my operation for drought and serve as a resource for other producers</a:t>
            </a:r>
            <a:endParaRPr lang="en-US" b="0" dirty="0">
              <a:effectLst/>
            </a:endParaRP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Learn drought strategies to apply working with producer who rent leased agricultural operations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With increasingly common and sever drought we need to improve our tools to effectively manage land in a sustainable way.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learn how to manage lands in drought conditions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have been through three terrible droughts in my career and I want to develop a better understanding of how to plan for them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am a professional rancher and land manager and am always having to manage and cope with drought conditions.</a:t>
            </a:r>
          </a:p>
          <a:p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Better able to understand drought and better able to communicate practices that can help</a:t>
            </a:r>
            <a:endParaRPr lang="en-US" b="0" dirty="0">
              <a:effectLst/>
            </a:endParaRPr>
          </a:p>
          <a:p>
            <a:pPr marL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Prepare a drought plan for my ditch company</a:t>
            </a:r>
            <a:endParaRPr lang="en-US" b="0" dirty="0">
              <a:effectLst/>
            </a:endParaRPr>
          </a:p>
          <a:p>
            <a:pPr marL="0" algn="l" rtl="0" fontAlgn="b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I’d like to be able to host local workshops on this topic.</a:t>
            </a:r>
            <a:endParaRPr lang="en-US" b="0" dirty="0">
              <a:effectLst/>
            </a:endParaRPr>
          </a:p>
          <a:p>
            <a:pPr marL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I'd like to be able to talk to our producers about ways to better manage their livestock during and following drought</a:t>
            </a:r>
            <a:endParaRPr lang="en-US" b="0" dirty="0">
              <a:effectLst/>
            </a:endParaRPr>
          </a:p>
          <a:p>
            <a:pPr marL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Helping my neighbors plan for changes</a:t>
            </a:r>
            <a:endParaRPr lang="en-US" b="0" dirty="0">
              <a:effectLst/>
            </a:endParaRPr>
          </a:p>
          <a:p>
            <a:pPr marL="0" algn="l" rtl="0" fontAlgn="b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meet the goals that you have listed</a:t>
            </a:r>
            <a:endParaRPr lang="en-US" b="0" dirty="0">
              <a:effectLst/>
            </a:endParaRPr>
          </a:p>
          <a:p>
            <a:pPr marL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</a:t>
            </a:r>
            <a:endParaRPr lang="en-US" b="0" dirty="0">
              <a:effectLst/>
            </a:endParaRPr>
          </a:p>
          <a:p>
            <a:pPr marL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more resiliency and better preparation</a:t>
            </a:r>
          </a:p>
          <a:p>
            <a:pPr marL="0" algn="l" rtl="0" fontAlgn="b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Better grasp of how to move forward... In a drought aware manner</a:t>
            </a:r>
            <a:endParaRPr lang="en-US" b="0" dirty="0">
              <a:effectLst/>
            </a:endParaRPr>
          </a:p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39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Drought is not a problem like other problems – it’s a circumstance not a problem.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So why is ‘planning’ an appropriate response rather than a ‘practice?’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Lots of people want to ‘solve’ drought – sell you a solution to drought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Adaptation is continuous; not discrete. Just because you did something different, doesn’t mean the drought will go away.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15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Goals help define what's meaningful and help you stay focused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11.02.2022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reduce stress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50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Drought is not a problem like other problems – it’s a circumstance not a problem.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So why is ‘planning’ an appropriate response rather than a ‘practice?’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Lots of people want to ‘solve’ drought – sell you a solution to drought 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Adaptation is continuous; not discrete. Just because you did something different, doesn’t mean the drought will go away.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12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6.png"/><Relationship Id="rId3" Type="http://schemas.openxmlformats.org/officeDocument/2006/relationships/image" Target="../media/image11.svg"/><Relationship Id="rId21" Type="http://schemas.openxmlformats.org/officeDocument/2006/relationships/image" Target="../media/image27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svg"/><Relationship Id="rId7" Type="http://schemas.openxmlformats.org/officeDocument/2006/relationships/image" Target="../media/image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376514"/>
            <a:ext cx="14897100" cy="5433960"/>
            <a:chOff x="0" y="-133350"/>
            <a:chExt cx="19862800" cy="7245281"/>
          </a:xfrm>
        </p:grpSpPr>
        <p:sp>
          <p:nvSpPr>
            <p:cNvPr id="3" name="TextBox 3"/>
            <p:cNvSpPr txBox="1"/>
            <p:nvPr/>
          </p:nvSpPr>
          <p:spPr>
            <a:xfrm>
              <a:off x="0" y="-133350"/>
              <a:ext cx="15581864" cy="858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40"/>
                </a:lnSpc>
              </a:pPr>
              <a:r>
                <a:rPr lang="en-US" sz="3600" spc="431" dirty="0">
                  <a:solidFill>
                    <a:srgbClr val="FFFFFF"/>
                  </a:solidFill>
                  <a:latin typeface="Klavika"/>
                </a:rPr>
                <a:t>02.11.2022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86181"/>
              <a:ext cx="19862800" cy="4251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3000"/>
                </a:lnSpc>
              </a:pPr>
              <a:r>
                <a:rPr lang="en-US" sz="8800" spc="130" dirty="0">
                  <a:solidFill>
                    <a:srgbClr val="E7E7E7"/>
                  </a:solidFill>
                  <a:latin typeface="Vitesse"/>
                </a:rPr>
                <a:t>Drought Leadership Training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378506"/>
              <a:ext cx="15581864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spc="150">
                  <a:solidFill>
                    <a:srgbClr val="FFFFFF"/>
                  </a:solidFill>
                  <a:latin typeface="Klavika"/>
                </a:rPr>
                <a:t>Retta Bruegger | retta.bruegger@colostate.edu | (970) 988- 0043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8700" y="8573375"/>
            <a:ext cx="5440298" cy="14960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4A522D06-1D00-425E-8163-44344C9AF7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872" y="-406795"/>
            <a:ext cx="14898325" cy="1057949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332267" y="9283093"/>
            <a:ext cx="18952535" cy="1349536"/>
          </a:xfrm>
          <a:prstGeom prst="rect">
            <a:avLst/>
          </a:prstGeom>
          <a:solidFill>
            <a:srgbClr val="1E4D2B"/>
          </a:solid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0F191D-1431-48C0-BE4E-0A9B68ADA0C5}"/>
              </a:ext>
            </a:extLst>
          </p:cNvPr>
          <p:cNvGrpSpPr/>
          <p:nvPr/>
        </p:nvGrpSpPr>
        <p:grpSpPr>
          <a:xfrm>
            <a:off x="1371600" y="3771900"/>
            <a:ext cx="6175797" cy="5988670"/>
            <a:chOff x="1639525" y="3893556"/>
            <a:chExt cx="6175797" cy="5988670"/>
          </a:xfrm>
        </p:grpSpPr>
        <p:grpSp>
          <p:nvGrpSpPr>
            <p:cNvPr id="4" name="Group 4"/>
            <p:cNvGrpSpPr/>
            <p:nvPr/>
          </p:nvGrpSpPr>
          <p:grpSpPr>
            <a:xfrm>
              <a:off x="1639525" y="3893556"/>
              <a:ext cx="6175797" cy="5891707"/>
              <a:chOff x="0" y="0"/>
              <a:chExt cx="8234396" cy="7855610"/>
            </a:xfrm>
          </p:grpSpPr>
          <p:sp>
            <p:nvSpPr>
              <p:cNvPr id="5" name="AutoShape 5"/>
              <p:cNvSpPr/>
              <p:nvPr/>
            </p:nvSpPr>
            <p:spPr>
              <a:xfrm>
                <a:off x="0" y="2204852"/>
                <a:ext cx="8234396" cy="5650758"/>
              </a:xfrm>
              <a:prstGeom prst="rect">
                <a:avLst/>
              </a:prstGeom>
              <a:solidFill>
                <a:srgbClr val="59595B">
                  <a:alpha val="76862"/>
                </a:srgbClr>
              </a:solidFill>
            </p:spPr>
          </p:sp>
          <p:sp>
            <p:nvSpPr>
              <p:cNvPr id="7" name="AutoShape 7"/>
              <p:cNvSpPr/>
              <p:nvPr/>
            </p:nvSpPr>
            <p:spPr>
              <a:xfrm>
                <a:off x="0" y="0"/>
                <a:ext cx="8234396" cy="2104690"/>
              </a:xfrm>
              <a:prstGeom prst="rect">
                <a:avLst/>
              </a:prstGeom>
              <a:solidFill>
                <a:srgbClr val="1E4D2B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823037" y="276495"/>
                <a:ext cx="6355425" cy="253573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040"/>
                  </a:lnSpc>
                </a:pPr>
                <a:r>
                  <a:rPr lang="en-US" sz="3600" spc="89" dirty="0">
                    <a:solidFill>
                      <a:srgbClr val="FFFFFF"/>
                    </a:solidFill>
                    <a:latin typeface="Klavika"/>
                  </a:rPr>
                  <a:t>So, what does a strategy look like?</a:t>
                </a:r>
              </a:p>
              <a:p>
                <a:pPr algn="ctr">
                  <a:lnSpc>
                    <a:spcPts val="5040"/>
                  </a:lnSpc>
                </a:pPr>
                <a:endParaRPr lang="en-US" sz="3600" spc="89" dirty="0">
                  <a:solidFill>
                    <a:srgbClr val="FFFFFF"/>
                  </a:solidFill>
                  <a:latin typeface="Klavika"/>
                </a:endParaRPr>
              </a:p>
            </p:txBody>
          </p:sp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7921" y="2479392"/>
                <a:ext cx="650232" cy="616887"/>
              </a:xfrm>
              <a:prstGeom prst="rect">
                <a:avLst/>
              </a:prstGeom>
            </p:spPr>
          </p:pic>
          <p:pic>
            <p:nvPicPr>
              <p:cNvPr id="10" name="Picture 1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7921" y="4097706"/>
                <a:ext cx="650232" cy="616887"/>
              </a:xfrm>
              <a:prstGeom prst="rect">
                <a:avLst/>
              </a:prstGeom>
            </p:spPr>
          </p:pic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7921" y="6536106"/>
                <a:ext cx="650232" cy="616887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B38C-857C-42B6-8B68-DB9C1F90035E}"/>
                </a:ext>
              </a:extLst>
            </p:cNvPr>
            <p:cNvSpPr txBox="1"/>
            <p:nvPr/>
          </p:nvSpPr>
          <p:spPr>
            <a:xfrm>
              <a:off x="2743199" y="5629139"/>
              <a:ext cx="4038601" cy="4253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4650"/>
                </a:lnSpc>
              </a:pPr>
              <a:r>
                <a:rPr lang="en-US" sz="2800" spc="77" dirty="0">
                  <a:solidFill>
                    <a:srgbClr val="FFFFFF"/>
                  </a:solidFill>
                  <a:latin typeface="Klavika"/>
                </a:rPr>
                <a:t>Anticipate it.</a:t>
              </a:r>
            </a:p>
            <a:p>
              <a:pPr algn="ctr">
                <a:lnSpc>
                  <a:spcPts val="4650"/>
                </a:lnSpc>
              </a:pPr>
              <a:endParaRPr lang="en-US" sz="2800" spc="77" dirty="0">
                <a:solidFill>
                  <a:srgbClr val="FFFFFF"/>
                </a:solidFill>
                <a:latin typeface="Klavika"/>
              </a:endParaRPr>
            </a:p>
            <a:p>
              <a:pPr>
                <a:lnSpc>
                  <a:spcPts val="4650"/>
                </a:lnSpc>
              </a:pPr>
              <a:r>
                <a:rPr lang="en-US" sz="2800" spc="77" dirty="0">
                  <a:solidFill>
                    <a:srgbClr val="FFFFFF"/>
                  </a:solidFill>
                  <a:latin typeface="Klavika"/>
                </a:rPr>
                <a:t>Set critical dates for decisions.</a:t>
              </a:r>
            </a:p>
            <a:p>
              <a:pPr>
                <a:lnSpc>
                  <a:spcPts val="4650"/>
                </a:lnSpc>
              </a:pPr>
              <a:endParaRPr lang="en-US" sz="2800" spc="77" dirty="0">
                <a:solidFill>
                  <a:srgbClr val="FFFFFF"/>
                </a:solidFill>
                <a:latin typeface="Klavika"/>
              </a:endParaRPr>
            </a:p>
            <a:p>
              <a:pPr>
                <a:lnSpc>
                  <a:spcPts val="4650"/>
                </a:lnSpc>
              </a:pPr>
              <a:r>
                <a:rPr lang="en-US" sz="2800" spc="77" dirty="0">
                  <a:solidFill>
                    <a:srgbClr val="FFFFFF"/>
                  </a:solidFill>
                  <a:latin typeface="Klavika"/>
                </a:rPr>
                <a:t>Develop strategies to reduce risk.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016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98381" y="-216784"/>
            <a:ext cx="10397775" cy="107205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2040696"/>
            <a:ext cx="9670415" cy="6205609"/>
            <a:chOff x="0" y="0"/>
            <a:chExt cx="12893887" cy="827414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2893887" cy="8274145"/>
            </a:xfrm>
            <a:prstGeom prst="rect">
              <a:avLst/>
            </a:prstGeom>
            <a:solidFill>
              <a:srgbClr val="C8C37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4696" y="807169"/>
              <a:ext cx="11415203" cy="69833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81"/>
                </a:lnSpc>
              </a:pPr>
              <a:r>
                <a:rPr lang="en-US" sz="9981" dirty="0">
                  <a:solidFill>
                    <a:srgbClr val="000000"/>
                  </a:solidFill>
                  <a:latin typeface="Vitesse"/>
                </a:rPr>
                <a:t>I don't need any more reminders it's dry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458200" y="6515100"/>
            <a:ext cx="2165166" cy="167962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8761095"/>
            <a:ext cx="6972300" cy="1063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30"/>
              </a:lnSpc>
            </a:pPr>
            <a:r>
              <a:rPr lang="en-US" sz="4400" spc="155" dirty="0">
                <a:solidFill>
                  <a:srgbClr val="FFFFFF"/>
                </a:solidFill>
                <a:latin typeface="Proxima Nova"/>
              </a:rPr>
              <a:t>But it is a good reminder to act.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9512" y="1215481"/>
            <a:ext cx="1960288" cy="14896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id="{FAA4CC73-0D78-4B50-99EF-3150BDDDFBD5}"/>
              </a:ext>
            </a:extLst>
          </p:cNvPr>
          <p:cNvSpPr/>
          <p:nvPr/>
        </p:nvSpPr>
        <p:spPr>
          <a:xfrm>
            <a:off x="11761519" y="1920338"/>
            <a:ext cx="6175797" cy="6499762"/>
          </a:xfrm>
          <a:prstGeom prst="rect">
            <a:avLst/>
          </a:prstGeom>
          <a:solidFill>
            <a:srgbClr val="59595B">
              <a:alpha val="76862"/>
            </a:srgbClr>
          </a:solidFill>
        </p:spPr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5C8BEA0D-6CFE-43A5-965E-4E6D664C37B8}"/>
              </a:ext>
            </a:extLst>
          </p:cNvPr>
          <p:cNvSpPr txBox="1"/>
          <p:nvPr/>
        </p:nvSpPr>
        <p:spPr>
          <a:xfrm>
            <a:off x="12828319" y="2149684"/>
            <a:ext cx="4629711" cy="599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0"/>
              </a:lnSpc>
            </a:pPr>
            <a:r>
              <a:rPr lang="en-US" sz="3099" spc="77" dirty="0">
                <a:solidFill>
                  <a:srgbClr val="FFFFFF"/>
                </a:solidFill>
                <a:latin typeface="Klavika"/>
              </a:rPr>
              <a:t>Can’t make it go away.</a:t>
            </a:r>
          </a:p>
          <a:p>
            <a:pPr algn="ctr">
              <a:lnSpc>
                <a:spcPts val="4650"/>
              </a:lnSpc>
            </a:pPr>
            <a:endParaRPr lang="en-US" sz="3099" spc="77" dirty="0">
              <a:solidFill>
                <a:srgbClr val="FFFFFF"/>
              </a:solidFill>
              <a:latin typeface="Klavika"/>
            </a:endParaRPr>
          </a:p>
          <a:p>
            <a:pPr>
              <a:lnSpc>
                <a:spcPts val="4650"/>
              </a:lnSpc>
            </a:pPr>
            <a:r>
              <a:rPr lang="en-US" sz="3100" spc="77" dirty="0">
                <a:solidFill>
                  <a:srgbClr val="FFFFFF"/>
                </a:solidFill>
                <a:latin typeface="Klavika"/>
              </a:rPr>
              <a:t>Can’t know what’s going to happen.</a:t>
            </a:r>
          </a:p>
          <a:p>
            <a:pPr>
              <a:lnSpc>
                <a:spcPts val="4650"/>
              </a:lnSpc>
            </a:pPr>
            <a:endParaRPr lang="en-US" sz="3100" spc="77" dirty="0">
              <a:solidFill>
                <a:srgbClr val="FFFFFF"/>
              </a:solidFill>
              <a:latin typeface="Klavika"/>
            </a:endParaRPr>
          </a:p>
          <a:p>
            <a:pPr>
              <a:lnSpc>
                <a:spcPts val="4650"/>
              </a:lnSpc>
            </a:pPr>
            <a:r>
              <a:rPr lang="en-US" sz="3100" spc="77" dirty="0">
                <a:solidFill>
                  <a:srgbClr val="FFFFFF"/>
                </a:solidFill>
                <a:latin typeface="Klavika"/>
              </a:rPr>
              <a:t>It’s bad. </a:t>
            </a:r>
          </a:p>
          <a:p>
            <a:pPr>
              <a:lnSpc>
                <a:spcPts val="4650"/>
              </a:lnSpc>
            </a:pPr>
            <a:endParaRPr lang="en-US" sz="3100" spc="77" dirty="0">
              <a:solidFill>
                <a:srgbClr val="FFFFFF"/>
              </a:solidFill>
              <a:latin typeface="Klavika"/>
            </a:endParaRPr>
          </a:p>
          <a:p>
            <a:pPr>
              <a:lnSpc>
                <a:spcPts val="4650"/>
              </a:lnSpc>
            </a:pPr>
            <a:r>
              <a:rPr lang="en-US" sz="3100" spc="77" dirty="0">
                <a:solidFill>
                  <a:srgbClr val="FFFFFF"/>
                </a:solidFill>
                <a:latin typeface="Klavika"/>
              </a:rPr>
              <a:t>Lots of tools tell us there </a:t>
            </a:r>
            <a:r>
              <a:rPr lang="en-US" sz="3100" i="1" spc="77" dirty="0">
                <a:solidFill>
                  <a:srgbClr val="FFFFFF"/>
                </a:solidFill>
                <a:latin typeface="Klavika"/>
              </a:rPr>
              <a:t>is </a:t>
            </a:r>
            <a:r>
              <a:rPr lang="en-US" sz="3100" spc="77" dirty="0">
                <a:solidFill>
                  <a:srgbClr val="FFFFFF"/>
                </a:solidFill>
                <a:latin typeface="Klavika"/>
              </a:rPr>
              <a:t>a drought.</a:t>
            </a:r>
          </a:p>
          <a:p>
            <a:pPr>
              <a:lnSpc>
                <a:spcPts val="4650"/>
              </a:lnSpc>
            </a:pPr>
            <a:endParaRPr lang="en-US" sz="3100" spc="77" dirty="0">
              <a:solidFill>
                <a:srgbClr val="FFFFFF"/>
              </a:solidFill>
              <a:latin typeface="Klavika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E020692B-F628-445F-9134-20A79CD29080}"/>
              </a:ext>
            </a:extLst>
          </p:cNvPr>
          <p:cNvSpPr/>
          <p:nvPr/>
        </p:nvSpPr>
        <p:spPr>
          <a:xfrm>
            <a:off x="11761519" y="266700"/>
            <a:ext cx="6175797" cy="1578517"/>
          </a:xfrm>
          <a:prstGeom prst="rect">
            <a:avLst/>
          </a:prstGeom>
          <a:solidFill>
            <a:schemeClr val="accent5"/>
          </a:solidFill>
        </p:spPr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2D887DC4-A981-4C95-B65D-CDDED0E4A0C9}"/>
              </a:ext>
            </a:extLst>
          </p:cNvPr>
          <p:cNvSpPr txBox="1"/>
          <p:nvPr/>
        </p:nvSpPr>
        <p:spPr>
          <a:xfrm>
            <a:off x="11761520" y="572345"/>
            <a:ext cx="6175796" cy="619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89" dirty="0">
                <a:solidFill>
                  <a:srgbClr val="FFFFFF"/>
                </a:solidFill>
                <a:latin typeface="Klavika"/>
              </a:rPr>
              <a:t>Drought: What we know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E18474C9-5180-4A4A-9648-F80C3F372C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134960" y="2242435"/>
            <a:ext cx="487674" cy="462665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438E938A-4458-4F12-A5D0-768308B696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185258" y="3409464"/>
            <a:ext cx="487674" cy="462665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A483608F-FCD4-4FA4-BDA1-9AA13BEB90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185258" y="5199771"/>
            <a:ext cx="487674" cy="462665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96FF14D6-1D2F-4FAF-81F2-BE913E53BF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185258" y="6414872"/>
            <a:ext cx="487674" cy="462665"/>
          </a:xfrm>
          <a:prstGeom prst="rect">
            <a:avLst/>
          </a:prstGeom>
        </p:spPr>
      </p:pic>
      <p:sp>
        <p:nvSpPr>
          <p:cNvPr id="19" name="AutoShape 3">
            <a:extLst>
              <a:ext uri="{FF2B5EF4-FFF2-40B4-BE49-F238E27FC236}">
                <a16:creationId xmlns:a16="http://schemas.microsoft.com/office/drawing/2014/main" id="{DF9D0227-26DC-4FB8-86BD-49CEC9811568}"/>
              </a:ext>
            </a:extLst>
          </p:cNvPr>
          <p:cNvSpPr/>
          <p:nvPr/>
        </p:nvSpPr>
        <p:spPr>
          <a:xfrm>
            <a:off x="-332267" y="9283093"/>
            <a:ext cx="18952535" cy="1349536"/>
          </a:xfrm>
          <a:prstGeom prst="rect">
            <a:avLst/>
          </a:prstGeom>
          <a:solidFill>
            <a:srgbClr val="1E4D2B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2338" y="-217601"/>
            <a:ext cx="10555781" cy="1072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4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5225" y="-178754"/>
            <a:ext cx="8073153" cy="1064450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028697" y="931350"/>
            <a:ext cx="6210303" cy="8554421"/>
            <a:chOff x="-4" y="0"/>
            <a:chExt cx="7536137" cy="1109953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7536133" cy="2561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786"/>
                </a:lnSpc>
              </a:pPr>
              <a:r>
                <a:rPr lang="en-US" sz="6488" spc="64" dirty="0">
                  <a:solidFill>
                    <a:srgbClr val="1E4D2B"/>
                  </a:solidFill>
                  <a:latin typeface="Proxima Nova 2"/>
                </a:rPr>
                <a:t>Why did you join today?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" y="2873000"/>
              <a:ext cx="7536137" cy="8226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“To help prepare my operation for drought and serve as a resource for other producers”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3200" b="0" dirty="0">
                <a:effectLst/>
              </a:endParaRPr>
            </a:p>
            <a:p>
              <a:r>
                <a:rPr lang="en-US" sz="32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“With increasingly common and severe drought we need to improve our tools”</a:t>
              </a:r>
            </a:p>
            <a:p>
              <a:endParaRPr lang="en-US" sz="32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en-US" sz="3200" b="0" i="0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“I am a professional rancher and land manager and am always having to manage and cope with drought conditions.”</a:t>
              </a:r>
            </a:p>
            <a:p>
              <a:endParaRPr lang="en-US" sz="2800" b="0" dirty="0">
                <a:effectLst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-1517363" y="6754993"/>
            <a:ext cx="5092120" cy="509212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66A1FC5-246D-44CB-85E6-6EB9B637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536" y="483675"/>
            <a:ext cx="9312064" cy="93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9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id="{FAA4CC73-0D78-4B50-99EF-3150BDDDFBD5}"/>
              </a:ext>
            </a:extLst>
          </p:cNvPr>
          <p:cNvSpPr/>
          <p:nvPr/>
        </p:nvSpPr>
        <p:spPr>
          <a:xfrm>
            <a:off x="11761519" y="1920338"/>
            <a:ext cx="6175797" cy="6499762"/>
          </a:xfrm>
          <a:prstGeom prst="rect">
            <a:avLst/>
          </a:prstGeom>
          <a:solidFill>
            <a:srgbClr val="59595B">
              <a:alpha val="76862"/>
            </a:srgbClr>
          </a:solidFill>
        </p:spPr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5C8BEA0D-6CFE-43A5-965E-4E6D664C37B8}"/>
              </a:ext>
            </a:extLst>
          </p:cNvPr>
          <p:cNvSpPr txBox="1"/>
          <p:nvPr/>
        </p:nvSpPr>
        <p:spPr>
          <a:xfrm>
            <a:off x="12828319" y="2149684"/>
            <a:ext cx="4629711" cy="5995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0"/>
              </a:lnSpc>
            </a:pPr>
            <a:r>
              <a:rPr lang="en-US" sz="3099" spc="77" dirty="0">
                <a:solidFill>
                  <a:srgbClr val="FFFFFF"/>
                </a:solidFill>
                <a:latin typeface="Klavika"/>
              </a:rPr>
              <a:t>Can’t make it go away.</a:t>
            </a:r>
          </a:p>
          <a:p>
            <a:pPr algn="ctr">
              <a:lnSpc>
                <a:spcPts val="4650"/>
              </a:lnSpc>
            </a:pPr>
            <a:endParaRPr lang="en-US" sz="3099" spc="77" dirty="0">
              <a:solidFill>
                <a:srgbClr val="FFFFFF"/>
              </a:solidFill>
              <a:latin typeface="Klavika"/>
            </a:endParaRPr>
          </a:p>
          <a:p>
            <a:pPr>
              <a:lnSpc>
                <a:spcPts val="4650"/>
              </a:lnSpc>
            </a:pPr>
            <a:r>
              <a:rPr lang="en-US" sz="3100" spc="77" dirty="0">
                <a:solidFill>
                  <a:srgbClr val="FFFFFF"/>
                </a:solidFill>
                <a:latin typeface="Klavika"/>
              </a:rPr>
              <a:t>Can’t know what’s going to happen.</a:t>
            </a:r>
          </a:p>
          <a:p>
            <a:pPr>
              <a:lnSpc>
                <a:spcPts val="4650"/>
              </a:lnSpc>
            </a:pPr>
            <a:endParaRPr lang="en-US" sz="3100" spc="77" dirty="0">
              <a:solidFill>
                <a:srgbClr val="FFFFFF"/>
              </a:solidFill>
              <a:latin typeface="Klavika"/>
            </a:endParaRPr>
          </a:p>
          <a:p>
            <a:pPr>
              <a:lnSpc>
                <a:spcPts val="4650"/>
              </a:lnSpc>
            </a:pPr>
            <a:r>
              <a:rPr lang="en-US" sz="3100" spc="77" dirty="0">
                <a:solidFill>
                  <a:srgbClr val="FFFFFF"/>
                </a:solidFill>
                <a:latin typeface="Klavika"/>
              </a:rPr>
              <a:t>It’s bad. </a:t>
            </a:r>
          </a:p>
          <a:p>
            <a:pPr>
              <a:lnSpc>
                <a:spcPts val="4650"/>
              </a:lnSpc>
            </a:pPr>
            <a:endParaRPr lang="en-US" sz="3100" spc="77" dirty="0">
              <a:solidFill>
                <a:srgbClr val="FFFFFF"/>
              </a:solidFill>
              <a:latin typeface="Klavika"/>
            </a:endParaRPr>
          </a:p>
          <a:p>
            <a:pPr>
              <a:lnSpc>
                <a:spcPts val="4650"/>
              </a:lnSpc>
            </a:pPr>
            <a:r>
              <a:rPr lang="en-US" sz="3100" spc="77" dirty="0">
                <a:solidFill>
                  <a:srgbClr val="FFFFFF"/>
                </a:solidFill>
                <a:latin typeface="Klavika"/>
              </a:rPr>
              <a:t>Lots of tools tell us there </a:t>
            </a:r>
            <a:r>
              <a:rPr lang="en-US" sz="3100" i="1" spc="77" dirty="0">
                <a:solidFill>
                  <a:srgbClr val="FFFFFF"/>
                </a:solidFill>
                <a:latin typeface="Klavika"/>
              </a:rPr>
              <a:t>is </a:t>
            </a:r>
            <a:r>
              <a:rPr lang="en-US" sz="3100" spc="77" dirty="0">
                <a:solidFill>
                  <a:srgbClr val="FFFFFF"/>
                </a:solidFill>
                <a:latin typeface="Klavika"/>
              </a:rPr>
              <a:t>a drought.</a:t>
            </a:r>
          </a:p>
          <a:p>
            <a:pPr>
              <a:lnSpc>
                <a:spcPts val="4650"/>
              </a:lnSpc>
            </a:pPr>
            <a:endParaRPr lang="en-US" sz="3100" spc="77" dirty="0">
              <a:solidFill>
                <a:srgbClr val="FFFFFF"/>
              </a:solidFill>
              <a:latin typeface="Klavika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E020692B-F628-445F-9134-20A79CD29080}"/>
              </a:ext>
            </a:extLst>
          </p:cNvPr>
          <p:cNvSpPr/>
          <p:nvPr/>
        </p:nvSpPr>
        <p:spPr>
          <a:xfrm>
            <a:off x="11761519" y="266700"/>
            <a:ext cx="6175797" cy="1578517"/>
          </a:xfrm>
          <a:prstGeom prst="rect">
            <a:avLst/>
          </a:prstGeom>
          <a:solidFill>
            <a:schemeClr val="accent5"/>
          </a:solidFill>
        </p:spPr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2D887DC4-A981-4C95-B65D-CDDED0E4A0C9}"/>
              </a:ext>
            </a:extLst>
          </p:cNvPr>
          <p:cNvSpPr txBox="1"/>
          <p:nvPr/>
        </p:nvSpPr>
        <p:spPr>
          <a:xfrm>
            <a:off x="11761520" y="572345"/>
            <a:ext cx="6175796" cy="619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89" dirty="0">
                <a:solidFill>
                  <a:srgbClr val="FFFFFF"/>
                </a:solidFill>
                <a:latin typeface="Klavika"/>
              </a:rPr>
              <a:t>Drought: What we know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E18474C9-5180-4A4A-9648-F80C3F372CD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34960" y="2242435"/>
            <a:ext cx="487674" cy="462665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438E938A-4458-4F12-A5D0-768308B696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85258" y="3409464"/>
            <a:ext cx="487674" cy="462665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A483608F-FCD4-4FA4-BDA1-9AA13BEB90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85258" y="5199771"/>
            <a:ext cx="487674" cy="462665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96FF14D6-1D2F-4FAF-81F2-BE913E53BF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185258" y="6414872"/>
            <a:ext cx="487674" cy="462665"/>
          </a:xfrm>
          <a:prstGeom prst="rect">
            <a:avLst/>
          </a:prstGeom>
        </p:spPr>
      </p:pic>
      <p:sp>
        <p:nvSpPr>
          <p:cNvPr id="19" name="AutoShape 3">
            <a:extLst>
              <a:ext uri="{FF2B5EF4-FFF2-40B4-BE49-F238E27FC236}">
                <a16:creationId xmlns:a16="http://schemas.microsoft.com/office/drawing/2014/main" id="{DF9D0227-26DC-4FB8-86BD-49CEC9811568}"/>
              </a:ext>
            </a:extLst>
          </p:cNvPr>
          <p:cNvSpPr/>
          <p:nvPr/>
        </p:nvSpPr>
        <p:spPr>
          <a:xfrm>
            <a:off x="-332267" y="9283093"/>
            <a:ext cx="18952535" cy="1349536"/>
          </a:xfrm>
          <a:prstGeom prst="rect">
            <a:avLst/>
          </a:prstGeom>
          <a:solidFill>
            <a:srgbClr val="1E4D2B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72338" y="-217601"/>
            <a:ext cx="10555781" cy="107222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241" y="362142"/>
            <a:ext cx="14409518" cy="10232387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332267" y="9283093"/>
            <a:ext cx="18952535" cy="1349536"/>
          </a:xfrm>
          <a:prstGeom prst="rect">
            <a:avLst/>
          </a:prstGeom>
          <a:solidFill>
            <a:srgbClr val="1E4D2B"/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622088" y="2492899"/>
            <a:ext cx="2856528" cy="676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89">
                <a:solidFill>
                  <a:srgbClr val="FFFFFF"/>
                </a:solidFill>
                <a:latin typeface="Klavika"/>
              </a:rPr>
              <a:t>Goals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2136" y="512445"/>
            <a:ext cx="16821443" cy="91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5"/>
              </a:lnSpc>
            </a:pPr>
            <a:r>
              <a:rPr lang="en-US" sz="5900" spc="295">
                <a:solidFill>
                  <a:srgbClr val="1E4D2B"/>
                </a:solidFill>
                <a:latin typeface="Vitesse"/>
              </a:rPr>
              <a:t>Elements of a Drought Contingency Plan</a:t>
            </a:r>
          </a:p>
        </p:txBody>
      </p:sp>
      <p:sp>
        <p:nvSpPr>
          <p:cNvPr id="9" name="AutoShape 9"/>
          <p:cNvSpPr/>
          <p:nvPr/>
        </p:nvSpPr>
        <p:spPr>
          <a:xfrm>
            <a:off x="-332267" y="9283093"/>
            <a:ext cx="18952535" cy="1349536"/>
          </a:xfrm>
          <a:prstGeom prst="rect">
            <a:avLst/>
          </a:prstGeom>
          <a:solidFill>
            <a:srgbClr val="1E4D2B"/>
          </a:solidFill>
        </p:spPr>
      </p:sp>
      <p:grpSp>
        <p:nvGrpSpPr>
          <p:cNvPr id="23" name="Group 23"/>
          <p:cNvGrpSpPr/>
          <p:nvPr/>
        </p:nvGrpSpPr>
        <p:grpSpPr>
          <a:xfrm>
            <a:off x="6989909" y="2446901"/>
            <a:ext cx="860806" cy="859394"/>
            <a:chOff x="0" y="0"/>
            <a:chExt cx="1147741" cy="114585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147741" cy="1145859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8C372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200520" y="84644"/>
              <a:ext cx="746701" cy="900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1"/>
                </a:lnSpc>
                <a:spcBef>
                  <a:spcPct val="0"/>
                </a:spcBef>
              </a:pPr>
              <a:r>
                <a:rPr lang="en-US" sz="4115">
                  <a:solidFill>
                    <a:srgbClr val="000000"/>
                  </a:solidFill>
                  <a:latin typeface="Proxima Nova"/>
                </a:rPr>
                <a:t>1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788255" y="2352757"/>
            <a:ext cx="873390" cy="871958"/>
            <a:chOff x="0" y="0"/>
            <a:chExt cx="1164520" cy="116261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164520" cy="1162611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8C372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203451" y="86996"/>
              <a:ext cx="757618" cy="912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45"/>
                </a:lnSpc>
                <a:spcBef>
                  <a:spcPct val="0"/>
                </a:spcBef>
              </a:pPr>
              <a:r>
                <a:rPr lang="en-US" sz="4175">
                  <a:solidFill>
                    <a:srgbClr val="000000"/>
                  </a:solidFill>
                  <a:latin typeface="Proxima Nova"/>
                </a:rPr>
                <a:t>2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980650" y="2332601"/>
            <a:ext cx="2605161" cy="100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9"/>
              </a:lnSpc>
            </a:pPr>
            <a:r>
              <a:rPr lang="en-US" sz="5899">
                <a:solidFill>
                  <a:srgbClr val="000000"/>
                </a:solidFill>
                <a:latin typeface="Proxima Nova"/>
              </a:rPr>
              <a:t>If..........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872485" y="2238457"/>
            <a:ext cx="3458377" cy="100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9"/>
              </a:lnSpc>
            </a:pPr>
            <a:r>
              <a:rPr lang="en-US" sz="5899">
                <a:solidFill>
                  <a:srgbClr val="000000"/>
                </a:solidFill>
                <a:latin typeface="Proxima Nova"/>
              </a:rPr>
              <a:t>Then.........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12">
            <a:extLst>
              <a:ext uri="{FF2B5EF4-FFF2-40B4-BE49-F238E27FC236}">
                <a16:creationId xmlns:a16="http://schemas.microsoft.com/office/drawing/2014/main" id="{6FB75E5E-8C8D-450E-88B3-8F8DC27B5173}"/>
              </a:ext>
            </a:extLst>
          </p:cNvPr>
          <p:cNvSpPr/>
          <p:nvPr/>
        </p:nvSpPr>
        <p:spPr>
          <a:xfrm>
            <a:off x="13352283" y="4561185"/>
            <a:ext cx="3713104" cy="4697114"/>
          </a:xfrm>
          <a:prstGeom prst="rect">
            <a:avLst/>
          </a:prstGeom>
          <a:solidFill>
            <a:srgbClr val="59595B">
              <a:alpha val="10980"/>
            </a:srgbClr>
          </a:solidFill>
        </p:spPr>
      </p:sp>
      <p:sp>
        <p:nvSpPr>
          <p:cNvPr id="42" name="AutoShape 18">
            <a:extLst>
              <a:ext uri="{FF2B5EF4-FFF2-40B4-BE49-F238E27FC236}">
                <a16:creationId xmlns:a16="http://schemas.microsoft.com/office/drawing/2014/main" id="{70A98927-D59B-48E1-9FB3-968D15E50A0D}"/>
              </a:ext>
            </a:extLst>
          </p:cNvPr>
          <p:cNvSpPr/>
          <p:nvPr/>
        </p:nvSpPr>
        <p:spPr>
          <a:xfrm>
            <a:off x="6989909" y="4269912"/>
            <a:ext cx="3713104" cy="4318755"/>
          </a:xfrm>
          <a:prstGeom prst="rect">
            <a:avLst/>
          </a:prstGeom>
          <a:solidFill>
            <a:srgbClr val="59595B">
              <a:alpha val="10980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1622088" y="2492899"/>
            <a:ext cx="2856528" cy="676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89">
                <a:solidFill>
                  <a:srgbClr val="FFFFFF"/>
                </a:solidFill>
                <a:latin typeface="Klavika"/>
              </a:rPr>
              <a:t>Goals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2136" y="512445"/>
            <a:ext cx="16821443" cy="91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5"/>
              </a:lnSpc>
            </a:pPr>
            <a:r>
              <a:rPr lang="en-US" sz="5900" spc="295">
                <a:solidFill>
                  <a:srgbClr val="1E4D2B"/>
                </a:solidFill>
                <a:latin typeface="Vitesse"/>
              </a:rPr>
              <a:t>Elements of a Drought Contingency Plan</a:t>
            </a:r>
          </a:p>
        </p:txBody>
      </p:sp>
      <p:sp>
        <p:nvSpPr>
          <p:cNvPr id="9" name="AutoShape 9"/>
          <p:cNvSpPr/>
          <p:nvPr/>
        </p:nvSpPr>
        <p:spPr>
          <a:xfrm>
            <a:off x="-332267" y="9283093"/>
            <a:ext cx="18952535" cy="1349536"/>
          </a:xfrm>
          <a:prstGeom prst="rect">
            <a:avLst/>
          </a:prstGeom>
          <a:solidFill>
            <a:srgbClr val="1E4D2B"/>
          </a:solidFill>
        </p:spPr>
      </p:sp>
      <p:grpSp>
        <p:nvGrpSpPr>
          <p:cNvPr id="23" name="Group 23"/>
          <p:cNvGrpSpPr/>
          <p:nvPr/>
        </p:nvGrpSpPr>
        <p:grpSpPr>
          <a:xfrm>
            <a:off x="6989909" y="2446901"/>
            <a:ext cx="860806" cy="859394"/>
            <a:chOff x="0" y="0"/>
            <a:chExt cx="1147741" cy="114585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147741" cy="1145859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8C372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200520" y="84644"/>
              <a:ext cx="746701" cy="900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1"/>
                </a:lnSpc>
                <a:spcBef>
                  <a:spcPct val="0"/>
                </a:spcBef>
              </a:pPr>
              <a:r>
                <a:rPr lang="en-US" sz="4115">
                  <a:solidFill>
                    <a:srgbClr val="000000"/>
                  </a:solidFill>
                  <a:latin typeface="Proxima Nova"/>
                </a:rPr>
                <a:t>1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348615" y="2384736"/>
            <a:ext cx="873390" cy="871958"/>
            <a:chOff x="0" y="0"/>
            <a:chExt cx="1164520" cy="116261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164520" cy="1162611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8C372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203451" y="86996"/>
              <a:ext cx="757618" cy="912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45"/>
                </a:lnSpc>
                <a:spcBef>
                  <a:spcPct val="0"/>
                </a:spcBef>
              </a:pPr>
              <a:r>
                <a:rPr lang="en-US" sz="4175" dirty="0">
                  <a:solidFill>
                    <a:srgbClr val="000000"/>
                  </a:solidFill>
                  <a:latin typeface="Proxima Nova"/>
                </a:rPr>
                <a:t>2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980650" y="2332601"/>
            <a:ext cx="2605161" cy="100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9"/>
              </a:lnSpc>
            </a:pPr>
            <a:r>
              <a:rPr lang="en-US" sz="5899">
                <a:solidFill>
                  <a:srgbClr val="000000"/>
                </a:solidFill>
                <a:latin typeface="Proxima Nova"/>
              </a:rPr>
              <a:t>If..........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378064" y="2300497"/>
            <a:ext cx="3458377" cy="100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9"/>
              </a:lnSpc>
            </a:pPr>
            <a:r>
              <a:rPr lang="en-US" sz="5899" dirty="0">
                <a:solidFill>
                  <a:srgbClr val="000000"/>
                </a:solidFill>
                <a:latin typeface="Proxima Nova"/>
              </a:rPr>
              <a:t>Then.........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A8DEE8-39B8-4088-A122-DAD8DEFB020B}"/>
              </a:ext>
            </a:extLst>
          </p:cNvPr>
          <p:cNvGrpSpPr/>
          <p:nvPr/>
        </p:nvGrpSpPr>
        <p:grpSpPr>
          <a:xfrm>
            <a:off x="6967162" y="5238653"/>
            <a:ext cx="3700980" cy="3484106"/>
            <a:chOff x="8591020" y="5635159"/>
            <a:chExt cx="3700980" cy="3484106"/>
          </a:xfrm>
        </p:grpSpPr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D9FD3F50-0050-4EB3-BD96-D59014B27810}"/>
                </a:ext>
              </a:extLst>
            </p:cNvPr>
            <p:cNvGrpSpPr/>
            <p:nvPr/>
          </p:nvGrpSpPr>
          <p:grpSpPr>
            <a:xfrm>
              <a:off x="8746538" y="5635159"/>
              <a:ext cx="3545462" cy="3382270"/>
              <a:chOff x="0" y="0"/>
              <a:chExt cx="4727282" cy="4509694"/>
            </a:xfrm>
          </p:grpSpPr>
          <p:pic>
            <p:nvPicPr>
              <p:cNvPr id="16" name="Picture 21">
                <a:extLst>
                  <a:ext uri="{FF2B5EF4-FFF2-40B4-BE49-F238E27FC236}">
                    <a16:creationId xmlns:a16="http://schemas.microsoft.com/office/drawing/2014/main" id="{E97C15BB-0127-4FD6-BCB9-FA840C6032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777033" cy="956081"/>
              </a:xfrm>
              <a:prstGeom prst="rect">
                <a:avLst/>
              </a:prstGeom>
            </p:spPr>
          </p:pic>
          <p:pic>
            <p:nvPicPr>
              <p:cNvPr id="17" name="Picture 22">
                <a:extLst>
                  <a:ext uri="{FF2B5EF4-FFF2-40B4-BE49-F238E27FC236}">
                    <a16:creationId xmlns:a16="http://schemas.microsoft.com/office/drawing/2014/main" id="{DB2CB189-D486-456C-B0A4-D43FC982C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5640" y="984408"/>
                <a:ext cx="733205" cy="936700"/>
              </a:xfrm>
              <a:prstGeom prst="rect">
                <a:avLst/>
              </a:prstGeom>
            </p:spPr>
          </p:pic>
          <p:pic>
            <p:nvPicPr>
              <p:cNvPr id="18" name="Picture 23">
                <a:extLst>
                  <a:ext uri="{FF2B5EF4-FFF2-40B4-BE49-F238E27FC236}">
                    <a16:creationId xmlns:a16="http://schemas.microsoft.com/office/drawing/2014/main" id="{CB8C16ED-D9E2-4C19-BD69-B95FBA4AD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343" y="2091077"/>
                <a:ext cx="682937" cy="925161"/>
              </a:xfrm>
              <a:prstGeom prst="rect">
                <a:avLst/>
              </a:prstGeom>
            </p:spPr>
          </p:pic>
          <p:sp>
            <p:nvSpPr>
              <p:cNvPr id="19" name="TextBox 24">
                <a:extLst>
                  <a:ext uri="{FF2B5EF4-FFF2-40B4-BE49-F238E27FC236}">
                    <a16:creationId xmlns:a16="http://schemas.microsoft.com/office/drawing/2014/main" id="{A3E803EF-03DA-4722-8BC9-58E285F52CD0}"/>
                  </a:ext>
                </a:extLst>
              </p:cNvPr>
              <p:cNvSpPr txBox="1"/>
              <p:nvPr/>
            </p:nvSpPr>
            <p:spPr>
              <a:xfrm>
                <a:off x="990729" y="65484"/>
                <a:ext cx="3736553" cy="444421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2939"/>
                  </a:lnSpc>
                </a:pPr>
                <a:r>
                  <a:rPr lang="en-US" sz="2099" dirty="0">
                    <a:solidFill>
                      <a:srgbClr val="000000"/>
                    </a:solidFill>
                    <a:latin typeface="Proxima Nova"/>
                  </a:rPr>
                  <a:t>April is warm and dry </a:t>
                </a:r>
              </a:p>
              <a:p>
                <a:pPr>
                  <a:lnSpc>
                    <a:spcPts val="2939"/>
                  </a:lnSpc>
                </a:pPr>
                <a:endParaRPr lang="en-US" sz="2099" dirty="0">
                  <a:solidFill>
                    <a:srgbClr val="000000"/>
                  </a:solidFill>
                  <a:latin typeface="Proxima Nova"/>
                </a:endParaRPr>
              </a:p>
              <a:p>
                <a:pPr>
                  <a:lnSpc>
                    <a:spcPts val="2939"/>
                  </a:lnSpc>
                </a:pPr>
                <a:r>
                  <a:rPr lang="en-US" sz="2099" dirty="0">
                    <a:solidFill>
                      <a:srgbClr val="000000"/>
                    </a:solidFill>
                    <a:latin typeface="Proxima Nova"/>
                  </a:rPr>
                  <a:t>Previous fall was dry</a:t>
                </a:r>
              </a:p>
              <a:p>
                <a:pPr>
                  <a:lnSpc>
                    <a:spcPts val="2939"/>
                  </a:lnSpc>
                </a:pPr>
                <a:endParaRPr lang="en-US" sz="2099" dirty="0">
                  <a:solidFill>
                    <a:srgbClr val="000000"/>
                  </a:solidFill>
                  <a:latin typeface="Proxima Nova"/>
                </a:endParaRPr>
              </a:p>
              <a:p>
                <a:pPr>
                  <a:lnSpc>
                    <a:spcPts val="2939"/>
                  </a:lnSpc>
                </a:pPr>
                <a:r>
                  <a:rPr lang="en-US" sz="2099" dirty="0">
                    <a:solidFill>
                      <a:srgbClr val="000000"/>
                    </a:solidFill>
                    <a:latin typeface="Proxima Nova"/>
                  </a:rPr>
                  <a:t>Projected runoff is 50% of average </a:t>
                </a:r>
              </a:p>
              <a:p>
                <a:pPr>
                  <a:lnSpc>
                    <a:spcPts val="2939"/>
                  </a:lnSpc>
                </a:pPr>
                <a:endParaRPr lang="en-US" sz="2099" dirty="0">
                  <a:solidFill>
                    <a:srgbClr val="000000"/>
                  </a:solidFill>
                  <a:latin typeface="Proxima Nova"/>
                </a:endParaRPr>
              </a:p>
              <a:p>
                <a:pPr>
                  <a:lnSpc>
                    <a:spcPts val="2939"/>
                  </a:lnSpc>
                </a:pPr>
                <a:r>
                  <a:rPr lang="en-US" sz="2099" dirty="0">
                    <a:solidFill>
                      <a:srgbClr val="000000"/>
                    </a:solidFill>
                    <a:latin typeface="Proxima Nova"/>
                  </a:rPr>
                  <a:t>My average production has decreased by 20%</a:t>
                </a:r>
              </a:p>
            </p:txBody>
          </p:sp>
        </p:grpSp>
        <p:pic>
          <p:nvPicPr>
            <p:cNvPr id="20" name="Graphic 19" descr="Plant With Roots with solid fill">
              <a:extLst>
                <a:ext uri="{FF2B5EF4-FFF2-40B4-BE49-F238E27FC236}">
                  <a16:creationId xmlns:a16="http://schemas.microsoft.com/office/drawing/2014/main" id="{D8E5FE5F-2111-4EEA-875A-85F206D64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91020" y="8204865"/>
              <a:ext cx="914400" cy="9144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3337A3D-214B-4A81-AA20-326FB9D3830C}"/>
              </a:ext>
            </a:extLst>
          </p:cNvPr>
          <p:cNvGrpSpPr/>
          <p:nvPr/>
        </p:nvGrpSpPr>
        <p:grpSpPr>
          <a:xfrm>
            <a:off x="13473766" y="5389467"/>
            <a:ext cx="3520309" cy="4472708"/>
            <a:chOff x="13478060" y="3577148"/>
            <a:chExt cx="4255814" cy="4472708"/>
          </a:xfrm>
        </p:grpSpPr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73652D6E-506C-408D-9DFB-F38F7F562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3478060" y="3577148"/>
              <a:ext cx="762057" cy="554452"/>
            </a:xfrm>
            <a:prstGeom prst="rect">
              <a:avLst/>
            </a:prstGeom>
          </p:spPr>
        </p:pic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1F9F43B3-161F-47D2-BF4F-51E2D343BEED}"/>
                </a:ext>
              </a:extLst>
            </p:cNvPr>
            <p:cNvSpPr txBox="1"/>
            <p:nvPr/>
          </p:nvSpPr>
          <p:spPr>
            <a:xfrm>
              <a:off x="14375408" y="3601009"/>
              <a:ext cx="3358466" cy="44488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39"/>
                </a:lnSpc>
              </a:pPr>
              <a:r>
                <a:rPr lang="en-US" sz="2099" dirty="0">
                  <a:solidFill>
                    <a:srgbClr val="000000"/>
                  </a:solidFill>
                  <a:latin typeface="Proxima Nova"/>
                </a:rPr>
                <a:t>Cull base herd by X%; Planned de-stocking</a:t>
              </a:r>
            </a:p>
            <a:p>
              <a:pPr>
                <a:lnSpc>
                  <a:spcPts val="2939"/>
                </a:lnSpc>
              </a:pPr>
              <a:endParaRPr lang="en-US" sz="2099" dirty="0">
                <a:solidFill>
                  <a:srgbClr val="000000"/>
                </a:solidFill>
                <a:latin typeface="Proxima Nova"/>
              </a:endParaRPr>
            </a:p>
            <a:p>
              <a:pPr>
                <a:lnSpc>
                  <a:spcPts val="2940"/>
                </a:lnSpc>
              </a:pPr>
              <a:r>
                <a:rPr lang="en-US" sz="2099" dirty="0">
                  <a:solidFill>
                    <a:srgbClr val="000000"/>
                  </a:solidFill>
                  <a:latin typeface="Proxima Nova"/>
                </a:rPr>
                <a:t>Crop change</a:t>
              </a:r>
            </a:p>
            <a:p>
              <a:pPr>
                <a:lnSpc>
                  <a:spcPts val="2940"/>
                </a:lnSpc>
              </a:pPr>
              <a:endParaRPr lang="en-US" sz="2099" dirty="0">
                <a:solidFill>
                  <a:srgbClr val="000000"/>
                </a:solidFill>
                <a:latin typeface="Proxima Nova"/>
              </a:endParaRPr>
            </a:p>
            <a:p>
              <a:pPr>
                <a:lnSpc>
                  <a:spcPts val="294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Proxima Nova"/>
                </a:rPr>
                <a:t>Invest in future infrastructure</a:t>
              </a:r>
            </a:p>
            <a:p>
              <a:pPr>
                <a:lnSpc>
                  <a:spcPts val="2940"/>
                </a:lnSpc>
              </a:pPr>
              <a:endParaRPr lang="en-US" sz="2100" dirty="0">
                <a:solidFill>
                  <a:srgbClr val="000000"/>
                </a:solidFill>
                <a:latin typeface="Proxima Nova"/>
              </a:endParaRPr>
            </a:p>
            <a:p>
              <a:pPr>
                <a:lnSpc>
                  <a:spcPts val="294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Proxima Nova"/>
                </a:rPr>
                <a:t>Create wildfire evac plan</a:t>
              </a:r>
            </a:p>
            <a:p>
              <a:pPr>
                <a:lnSpc>
                  <a:spcPts val="2940"/>
                </a:lnSpc>
              </a:pPr>
              <a:endParaRPr lang="en-US" sz="2100" dirty="0">
                <a:solidFill>
                  <a:srgbClr val="000000"/>
                </a:solidFill>
                <a:latin typeface="Proxima Nova"/>
              </a:endParaRPr>
            </a:p>
            <a:p>
              <a:pPr>
                <a:lnSpc>
                  <a:spcPts val="2939"/>
                </a:lnSpc>
              </a:pPr>
              <a:endParaRPr lang="en-US" sz="2100" dirty="0">
                <a:solidFill>
                  <a:srgbClr val="000000"/>
                </a:solidFill>
                <a:latin typeface="Proxima Nova"/>
              </a:endParaRPr>
            </a:p>
          </p:txBody>
        </p:sp>
        <p:pic>
          <p:nvPicPr>
            <p:cNvPr id="33" name="Picture 16">
              <a:extLst>
                <a:ext uri="{FF2B5EF4-FFF2-40B4-BE49-F238E27FC236}">
                  <a16:creationId xmlns:a16="http://schemas.microsoft.com/office/drawing/2014/main" id="{BF368231-152C-402B-A8DD-E1D2C0204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3642364" y="5446794"/>
              <a:ext cx="525943" cy="527224"/>
            </a:xfrm>
            <a:prstGeom prst="rect">
              <a:avLst/>
            </a:prstGeom>
          </p:spPr>
        </p:pic>
        <p:pic>
          <p:nvPicPr>
            <p:cNvPr id="34" name="Picture 17">
              <a:extLst>
                <a:ext uri="{FF2B5EF4-FFF2-40B4-BE49-F238E27FC236}">
                  <a16:creationId xmlns:a16="http://schemas.microsoft.com/office/drawing/2014/main" id="{E3F95B4D-86C0-4DD9-9F3E-E1EB32C1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3683117" y="6527534"/>
              <a:ext cx="511294" cy="497628"/>
            </a:xfrm>
            <a:prstGeom prst="rect">
              <a:avLst/>
            </a:prstGeom>
          </p:spPr>
        </p:pic>
        <p:pic>
          <p:nvPicPr>
            <p:cNvPr id="35" name="Picture 18">
              <a:extLst>
                <a:ext uri="{FF2B5EF4-FFF2-40B4-BE49-F238E27FC236}">
                  <a16:creationId xmlns:a16="http://schemas.microsoft.com/office/drawing/2014/main" id="{974DCDF2-635D-45E2-8DB6-90307ACA7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3642364" y="4627709"/>
              <a:ext cx="434247" cy="435304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94A5738-2192-4422-A09E-E31D638808B5}"/>
              </a:ext>
            </a:extLst>
          </p:cNvPr>
          <p:cNvGrpSpPr/>
          <p:nvPr/>
        </p:nvGrpSpPr>
        <p:grpSpPr>
          <a:xfrm>
            <a:off x="6989909" y="3593918"/>
            <a:ext cx="3726309" cy="1578518"/>
            <a:chOff x="4216640" y="5978743"/>
            <a:chExt cx="3726309" cy="1578518"/>
          </a:xfrm>
        </p:grpSpPr>
        <p:sp>
          <p:nvSpPr>
            <p:cNvPr id="36" name="AutoShape 19">
              <a:extLst>
                <a:ext uri="{FF2B5EF4-FFF2-40B4-BE49-F238E27FC236}">
                  <a16:creationId xmlns:a16="http://schemas.microsoft.com/office/drawing/2014/main" id="{9EBB68E0-5A3C-4FEC-A3B6-643971F23EDB}"/>
                </a:ext>
              </a:extLst>
            </p:cNvPr>
            <p:cNvSpPr/>
            <p:nvPr/>
          </p:nvSpPr>
          <p:spPr>
            <a:xfrm>
              <a:off x="4216640" y="5978743"/>
              <a:ext cx="3713104" cy="1578518"/>
            </a:xfrm>
            <a:prstGeom prst="rect">
              <a:avLst/>
            </a:prstGeom>
            <a:solidFill>
              <a:srgbClr val="1E4D2B"/>
            </a:solidFill>
          </p:spPr>
        </p:sp>
        <p:sp>
          <p:nvSpPr>
            <p:cNvPr id="37" name="TextBox 21">
              <a:extLst>
                <a:ext uri="{FF2B5EF4-FFF2-40B4-BE49-F238E27FC236}">
                  <a16:creationId xmlns:a16="http://schemas.microsoft.com/office/drawing/2014/main" id="{F3263393-6347-46B6-93B8-514692D5F97C}"/>
                </a:ext>
              </a:extLst>
            </p:cNvPr>
            <p:cNvSpPr txBox="1"/>
            <p:nvPr/>
          </p:nvSpPr>
          <p:spPr>
            <a:xfrm>
              <a:off x="5086420" y="6191364"/>
              <a:ext cx="2856529" cy="1260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spc="89" dirty="0">
                  <a:solidFill>
                    <a:srgbClr val="FFFFFF"/>
                  </a:solidFill>
                  <a:latin typeface="Klavika"/>
                </a:rPr>
                <a:t>Triggers &amp; Scenarios</a:t>
              </a:r>
            </a:p>
          </p:txBody>
        </p:sp>
        <p:pic>
          <p:nvPicPr>
            <p:cNvPr id="38" name="Picture 22">
              <a:extLst>
                <a:ext uri="{FF2B5EF4-FFF2-40B4-BE49-F238E27FC236}">
                  <a16:creationId xmlns:a16="http://schemas.microsoft.com/office/drawing/2014/main" id="{882F40B8-5F80-4D84-BCC8-D57D16733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4521677" y="6220154"/>
              <a:ext cx="1057879" cy="100362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83C76DA-17AB-4EA3-872E-9D5651FE4C02}"/>
              </a:ext>
            </a:extLst>
          </p:cNvPr>
          <p:cNvGrpSpPr/>
          <p:nvPr/>
        </p:nvGrpSpPr>
        <p:grpSpPr>
          <a:xfrm>
            <a:off x="13365488" y="3517832"/>
            <a:ext cx="3713104" cy="1578518"/>
            <a:chOff x="9231569" y="2389465"/>
            <a:chExt cx="3713104" cy="1578518"/>
          </a:xfrm>
        </p:grpSpPr>
        <p:sp>
          <p:nvSpPr>
            <p:cNvPr id="39" name="AutoShape 13">
              <a:extLst>
                <a:ext uri="{FF2B5EF4-FFF2-40B4-BE49-F238E27FC236}">
                  <a16:creationId xmlns:a16="http://schemas.microsoft.com/office/drawing/2014/main" id="{8B479DEE-7985-4DE9-8783-59F8032AEDAE}"/>
                </a:ext>
              </a:extLst>
            </p:cNvPr>
            <p:cNvSpPr/>
            <p:nvPr/>
          </p:nvSpPr>
          <p:spPr>
            <a:xfrm>
              <a:off x="9231569" y="2389465"/>
              <a:ext cx="3713104" cy="1578518"/>
            </a:xfrm>
            <a:prstGeom prst="rect">
              <a:avLst/>
            </a:prstGeom>
            <a:solidFill>
              <a:srgbClr val="1E4D2B"/>
            </a:solidFill>
          </p:spPr>
        </p:sp>
        <p:sp>
          <p:nvSpPr>
            <p:cNvPr id="40" name="TextBox 15">
              <a:extLst>
                <a:ext uri="{FF2B5EF4-FFF2-40B4-BE49-F238E27FC236}">
                  <a16:creationId xmlns:a16="http://schemas.microsoft.com/office/drawing/2014/main" id="{D66D00D5-6BCE-4837-815B-FD788D0F07DC}"/>
                </a:ext>
              </a:extLst>
            </p:cNvPr>
            <p:cNvSpPr txBox="1"/>
            <p:nvPr/>
          </p:nvSpPr>
          <p:spPr>
            <a:xfrm>
              <a:off x="10143328" y="2806932"/>
              <a:ext cx="2716828" cy="6435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spc="89">
                  <a:solidFill>
                    <a:srgbClr val="FFFFFF"/>
                  </a:solidFill>
                  <a:latin typeface="Klavika"/>
                </a:rPr>
                <a:t>Strategies</a:t>
              </a:r>
            </a:p>
          </p:txBody>
        </p:sp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2DCD477B-2496-4E55-8EB3-9CFA44576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9461468" y="2549536"/>
              <a:ext cx="1057879" cy="1003628"/>
            </a:xfrm>
            <a:prstGeom prst="rect">
              <a:avLst/>
            </a:prstGeom>
          </p:spPr>
        </p:pic>
      </p:grpSp>
      <p:pic>
        <p:nvPicPr>
          <p:cNvPr id="44" name="Picture 7">
            <a:extLst>
              <a:ext uri="{FF2B5EF4-FFF2-40B4-BE49-F238E27FC236}">
                <a16:creationId xmlns:a16="http://schemas.microsoft.com/office/drawing/2014/main" id="{0B893340-DC29-4563-BAC9-A6CE399492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156525" y="3658443"/>
            <a:ext cx="1790534" cy="17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6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705023"/>
            <a:ext cx="3713104" cy="3801765"/>
          </a:xfrm>
          <a:prstGeom prst="rect">
            <a:avLst/>
          </a:prstGeom>
          <a:solidFill>
            <a:srgbClr val="59595B">
              <a:alpha val="1098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028700" y="2151950"/>
            <a:ext cx="3713104" cy="1578518"/>
          </a:xfrm>
          <a:prstGeom prst="rect">
            <a:avLst/>
          </a:prstGeom>
          <a:solidFill>
            <a:srgbClr val="1E4D2B"/>
          </a:solidFill>
        </p:spPr>
      </p:sp>
      <p:sp>
        <p:nvSpPr>
          <p:cNvPr id="4" name="TextBox 4"/>
          <p:cNvSpPr txBox="1"/>
          <p:nvPr/>
        </p:nvSpPr>
        <p:spPr>
          <a:xfrm>
            <a:off x="1501178" y="3890612"/>
            <a:ext cx="2768148" cy="178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3099" spc="77">
                <a:solidFill>
                  <a:srgbClr val="1E4D2B"/>
                </a:solidFill>
                <a:latin typeface="Klavika"/>
              </a:rPr>
              <a:t>What is the the legacy you want to create?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22088" y="2492899"/>
            <a:ext cx="2856528" cy="676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89">
                <a:solidFill>
                  <a:srgbClr val="FFFFFF"/>
                </a:solidFill>
                <a:latin typeface="Klavika"/>
              </a:rPr>
              <a:t>Goals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56525" y="3658443"/>
            <a:ext cx="1790534" cy="179053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42136" y="512445"/>
            <a:ext cx="16821443" cy="91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5"/>
              </a:lnSpc>
            </a:pPr>
            <a:r>
              <a:rPr lang="en-US" sz="5900" spc="295">
                <a:solidFill>
                  <a:srgbClr val="1E4D2B"/>
                </a:solidFill>
                <a:latin typeface="Vitesse"/>
              </a:rPr>
              <a:t>Elements of a Drought Contingency Plan</a:t>
            </a:r>
          </a:p>
        </p:txBody>
      </p:sp>
      <p:sp>
        <p:nvSpPr>
          <p:cNvPr id="9" name="AutoShape 9"/>
          <p:cNvSpPr/>
          <p:nvPr/>
        </p:nvSpPr>
        <p:spPr>
          <a:xfrm>
            <a:off x="-332267" y="9283093"/>
            <a:ext cx="18952535" cy="1349536"/>
          </a:xfrm>
          <a:prstGeom prst="rect">
            <a:avLst/>
          </a:prstGeom>
          <a:solidFill>
            <a:srgbClr val="1E4D2B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1178" y="2296712"/>
            <a:ext cx="1057878" cy="100362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3352283" y="3658443"/>
            <a:ext cx="3713104" cy="5599857"/>
            <a:chOff x="0" y="0"/>
            <a:chExt cx="4950805" cy="7466476"/>
          </a:xfrm>
        </p:grpSpPr>
        <p:sp>
          <p:nvSpPr>
            <p:cNvPr id="12" name="AutoShape 12"/>
            <p:cNvSpPr/>
            <p:nvPr/>
          </p:nvSpPr>
          <p:spPr>
            <a:xfrm>
              <a:off x="0" y="1203656"/>
              <a:ext cx="4950805" cy="6262819"/>
            </a:xfrm>
            <a:prstGeom prst="rect">
              <a:avLst/>
            </a:prstGeom>
            <a:solidFill>
              <a:srgbClr val="59595B">
                <a:alpha val="10980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0" y="0"/>
              <a:ext cx="4950805" cy="2104690"/>
            </a:xfrm>
            <a:prstGeom prst="rect">
              <a:avLst/>
            </a:prstGeom>
            <a:solidFill>
              <a:srgbClr val="1E4D2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91651" y="2172942"/>
              <a:ext cx="3690864" cy="4053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200" spc="80">
                  <a:solidFill>
                    <a:srgbClr val="1E4D2B"/>
                  </a:solidFill>
                  <a:latin typeface="Klavika"/>
                </a:rPr>
                <a:t>What management actions get you to your goals in drought?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15678" y="556622"/>
              <a:ext cx="3622437" cy="858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spc="89">
                  <a:solidFill>
                    <a:srgbClr val="FFFFFF"/>
                  </a:solidFill>
                  <a:latin typeface="Klavika"/>
                </a:rPr>
                <a:t>Strategies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6532" y="213428"/>
              <a:ext cx="1410505" cy="1338171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6989909" y="3658443"/>
            <a:ext cx="3726309" cy="4930224"/>
            <a:chOff x="0" y="0"/>
            <a:chExt cx="4968411" cy="6573632"/>
          </a:xfrm>
        </p:grpSpPr>
        <p:sp>
          <p:nvSpPr>
            <p:cNvPr id="18" name="AutoShape 18"/>
            <p:cNvSpPr/>
            <p:nvPr/>
          </p:nvSpPr>
          <p:spPr>
            <a:xfrm>
              <a:off x="0" y="815292"/>
              <a:ext cx="4950805" cy="5758340"/>
            </a:xfrm>
            <a:prstGeom prst="rect">
              <a:avLst/>
            </a:prstGeom>
            <a:solidFill>
              <a:srgbClr val="59595B">
                <a:alpha val="10980"/>
              </a:srgb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0" y="0"/>
              <a:ext cx="4950805" cy="2104690"/>
            </a:xfrm>
            <a:prstGeom prst="rect">
              <a:avLst/>
            </a:prstGeom>
            <a:solidFill>
              <a:srgbClr val="1E4D2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825517" y="2203871"/>
              <a:ext cx="3690864" cy="4053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200" spc="80" dirty="0">
                  <a:solidFill>
                    <a:srgbClr val="1E4D2B"/>
                  </a:solidFill>
                  <a:latin typeface="Klavika"/>
                </a:rPr>
                <a:t>What specific condition prompts a decision in a drought plan?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59707" y="283495"/>
              <a:ext cx="3808704" cy="1680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spc="89" dirty="0">
                  <a:solidFill>
                    <a:srgbClr val="FFFFFF"/>
                  </a:solidFill>
                  <a:latin typeface="Klavika"/>
                </a:rPr>
                <a:t>Triggers &amp; Scenarios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6716" y="321881"/>
              <a:ext cx="1410505" cy="1338171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6989909" y="2446901"/>
            <a:ext cx="860806" cy="859394"/>
            <a:chOff x="0" y="0"/>
            <a:chExt cx="1147741" cy="114585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147741" cy="1145859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8C372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200520" y="84644"/>
              <a:ext cx="746701" cy="900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1"/>
                </a:lnSpc>
                <a:spcBef>
                  <a:spcPct val="0"/>
                </a:spcBef>
              </a:pPr>
              <a:r>
                <a:rPr lang="en-US" sz="4115">
                  <a:solidFill>
                    <a:srgbClr val="000000"/>
                  </a:solidFill>
                  <a:latin typeface="Proxima Nova"/>
                </a:rPr>
                <a:t>1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788255" y="2352757"/>
            <a:ext cx="873390" cy="871958"/>
            <a:chOff x="0" y="0"/>
            <a:chExt cx="1164520" cy="116261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164520" cy="1162611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8C372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203451" y="86996"/>
              <a:ext cx="757618" cy="912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45"/>
                </a:lnSpc>
                <a:spcBef>
                  <a:spcPct val="0"/>
                </a:spcBef>
              </a:pPr>
              <a:r>
                <a:rPr lang="en-US" sz="4175">
                  <a:solidFill>
                    <a:srgbClr val="000000"/>
                  </a:solidFill>
                  <a:latin typeface="Proxima Nova"/>
                </a:rPr>
                <a:t>2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980650" y="2332601"/>
            <a:ext cx="2605161" cy="100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9"/>
              </a:lnSpc>
            </a:pPr>
            <a:r>
              <a:rPr lang="en-US" sz="5899">
                <a:solidFill>
                  <a:srgbClr val="000000"/>
                </a:solidFill>
                <a:latin typeface="Proxima Nova"/>
              </a:rPr>
              <a:t>If..........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872485" y="2238457"/>
            <a:ext cx="3458377" cy="100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9"/>
              </a:lnSpc>
            </a:pPr>
            <a:r>
              <a:rPr lang="en-US" sz="5899">
                <a:solidFill>
                  <a:srgbClr val="000000"/>
                </a:solidFill>
                <a:latin typeface="Proxima Nova"/>
              </a:rPr>
              <a:t>Then.........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CE4A222A-8251-484D-8616-FC28F86F11C9}"/>
              </a:ext>
            </a:extLst>
          </p:cNvPr>
          <p:cNvSpPr/>
          <p:nvPr/>
        </p:nvSpPr>
        <p:spPr>
          <a:xfrm>
            <a:off x="5087461" y="2125081"/>
            <a:ext cx="1817931" cy="6676019"/>
          </a:xfrm>
          <a:prstGeom prst="leftBrace">
            <a:avLst>
              <a:gd name="adj1" fmla="val 22690"/>
              <a:gd name="adj2" fmla="val 42932"/>
            </a:avLst>
          </a:prstGeom>
          <a:ln w="76200">
            <a:solidFill>
              <a:srgbClr val="1E4D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5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705023"/>
            <a:ext cx="3713104" cy="3801765"/>
          </a:xfrm>
          <a:prstGeom prst="rect">
            <a:avLst/>
          </a:prstGeom>
          <a:solidFill>
            <a:srgbClr val="59595B">
              <a:alpha val="1098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1028700" y="2151950"/>
            <a:ext cx="3713104" cy="1578518"/>
          </a:xfrm>
          <a:prstGeom prst="rect">
            <a:avLst/>
          </a:prstGeom>
          <a:solidFill>
            <a:srgbClr val="1E4D2B">
              <a:alpha val="30000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1501178" y="3890612"/>
            <a:ext cx="2768148" cy="178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3099" spc="77" dirty="0">
                <a:solidFill>
                  <a:srgbClr val="1E4D2B">
                    <a:alpha val="50000"/>
                  </a:srgbClr>
                </a:solidFill>
                <a:latin typeface="Klavika"/>
              </a:rPr>
              <a:t>What is the legacy you want to create?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22088" y="2492899"/>
            <a:ext cx="2856528" cy="676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89">
                <a:solidFill>
                  <a:srgbClr val="FFFFFF"/>
                </a:solidFill>
                <a:latin typeface="Klavika"/>
              </a:rPr>
              <a:t>Goals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56525" y="3658443"/>
            <a:ext cx="1790534" cy="179053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42136" y="512445"/>
            <a:ext cx="16821443" cy="91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5"/>
              </a:lnSpc>
            </a:pPr>
            <a:r>
              <a:rPr lang="en-US" sz="5900" spc="295">
                <a:solidFill>
                  <a:srgbClr val="1E4D2B"/>
                </a:solidFill>
                <a:latin typeface="Vitesse"/>
              </a:rPr>
              <a:t>Elements of a Drought Contingency Plan</a:t>
            </a:r>
          </a:p>
        </p:txBody>
      </p:sp>
      <p:sp>
        <p:nvSpPr>
          <p:cNvPr id="9" name="AutoShape 9"/>
          <p:cNvSpPr/>
          <p:nvPr/>
        </p:nvSpPr>
        <p:spPr>
          <a:xfrm>
            <a:off x="-332267" y="9283093"/>
            <a:ext cx="18952535" cy="1349536"/>
          </a:xfrm>
          <a:prstGeom prst="rect">
            <a:avLst/>
          </a:prstGeom>
          <a:solidFill>
            <a:srgbClr val="1E4D2B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1178" y="2296712"/>
            <a:ext cx="1057878" cy="100362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3352283" y="3658443"/>
            <a:ext cx="3713104" cy="5599857"/>
            <a:chOff x="0" y="0"/>
            <a:chExt cx="4950805" cy="7466476"/>
          </a:xfrm>
        </p:grpSpPr>
        <p:sp>
          <p:nvSpPr>
            <p:cNvPr id="12" name="AutoShape 12"/>
            <p:cNvSpPr/>
            <p:nvPr/>
          </p:nvSpPr>
          <p:spPr>
            <a:xfrm>
              <a:off x="0" y="1203656"/>
              <a:ext cx="4950805" cy="6262819"/>
            </a:xfrm>
            <a:prstGeom prst="rect">
              <a:avLst/>
            </a:prstGeom>
            <a:solidFill>
              <a:srgbClr val="59595B">
                <a:alpha val="10980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0" y="0"/>
              <a:ext cx="4950805" cy="2104690"/>
            </a:xfrm>
            <a:prstGeom prst="rect">
              <a:avLst/>
            </a:prstGeom>
            <a:solidFill>
              <a:srgbClr val="1E4D2B">
                <a:alpha val="3000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91651" y="2172942"/>
              <a:ext cx="3690864" cy="4053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200" spc="80" dirty="0">
                  <a:solidFill>
                    <a:srgbClr val="1E4D2B">
                      <a:alpha val="50000"/>
                    </a:srgbClr>
                  </a:solidFill>
                  <a:latin typeface="Klavika"/>
                </a:rPr>
                <a:t>What management actions get you to your goals in drought?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15678" y="556622"/>
              <a:ext cx="3622437" cy="858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spc="89">
                  <a:solidFill>
                    <a:srgbClr val="FFFFFF"/>
                  </a:solidFill>
                  <a:latin typeface="Klavika"/>
                </a:rPr>
                <a:t>Strategies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6532" y="213428"/>
              <a:ext cx="1410505" cy="1338171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6989909" y="3658443"/>
            <a:ext cx="3726309" cy="4930224"/>
            <a:chOff x="0" y="0"/>
            <a:chExt cx="4968411" cy="6573632"/>
          </a:xfrm>
        </p:grpSpPr>
        <p:sp>
          <p:nvSpPr>
            <p:cNvPr id="18" name="AutoShape 18"/>
            <p:cNvSpPr/>
            <p:nvPr/>
          </p:nvSpPr>
          <p:spPr>
            <a:xfrm>
              <a:off x="0" y="815292"/>
              <a:ext cx="4950805" cy="5758340"/>
            </a:xfrm>
            <a:prstGeom prst="rect">
              <a:avLst/>
            </a:prstGeom>
            <a:solidFill>
              <a:srgbClr val="59595B">
                <a:alpha val="10980"/>
              </a:srgb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0" y="0"/>
              <a:ext cx="4950805" cy="2104690"/>
            </a:xfrm>
            <a:prstGeom prst="rect">
              <a:avLst/>
            </a:prstGeom>
            <a:solidFill>
              <a:srgbClr val="1E4D2B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825517" y="2203871"/>
              <a:ext cx="3690864" cy="4053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200" spc="80" dirty="0">
                  <a:solidFill>
                    <a:srgbClr val="1E4D2B"/>
                  </a:solidFill>
                  <a:latin typeface="Klavika"/>
                </a:rPr>
                <a:t>What specific condition prompts a decision in a drought plan?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59707" y="283495"/>
              <a:ext cx="3808704" cy="1680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spc="89" dirty="0">
                  <a:solidFill>
                    <a:srgbClr val="FFFFFF"/>
                  </a:solidFill>
                  <a:latin typeface="Klavika"/>
                </a:rPr>
                <a:t>Triggers &amp; Scenarios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6716" y="321881"/>
              <a:ext cx="1410505" cy="1338171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6989909" y="2446901"/>
            <a:ext cx="860806" cy="859394"/>
            <a:chOff x="0" y="0"/>
            <a:chExt cx="1147741" cy="114585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147741" cy="1145859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8C372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200520" y="84644"/>
              <a:ext cx="746701" cy="900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1"/>
                </a:lnSpc>
                <a:spcBef>
                  <a:spcPct val="0"/>
                </a:spcBef>
              </a:pPr>
              <a:r>
                <a:rPr lang="en-US" sz="4115">
                  <a:solidFill>
                    <a:srgbClr val="000000"/>
                  </a:solidFill>
                  <a:latin typeface="Proxima Nova"/>
                </a:rPr>
                <a:t>1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788255" y="2352757"/>
            <a:ext cx="873390" cy="871958"/>
            <a:chOff x="0" y="0"/>
            <a:chExt cx="1164520" cy="116261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164520" cy="1162611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8C372">
                  <a:alpha val="50000"/>
                </a:srgbClr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203451" y="86996"/>
              <a:ext cx="757618" cy="912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45"/>
                </a:lnSpc>
                <a:spcBef>
                  <a:spcPct val="0"/>
                </a:spcBef>
              </a:pPr>
              <a:r>
                <a:rPr lang="en-US" sz="4175">
                  <a:solidFill>
                    <a:srgbClr val="000000"/>
                  </a:solidFill>
                  <a:latin typeface="Proxima Nova"/>
                </a:rPr>
                <a:t>2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980650" y="2332601"/>
            <a:ext cx="2605161" cy="100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9"/>
              </a:lnSpc>
            </a:pPr>
            <a:r>
              <a:rPr lang="en-US" sz="5899">
                <a:solidFill>
                  <a:srgbClr val="000000"/>
                </a:solidFill>
                <a:latin typeface="Proxima Nova"/>
              </a:rPr>
              <a:t>If..........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872485" y="2238457"/>
            <a:ext cx="3458377" cy="1020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9"/>
              </a:lnSpc>
            </a:pPr>
            <a:r>
              <a:rPr lang="en-US" sz="5899" dirty="0">
                <a:solidFill>
                  <a:srgbClr val="000000">
                    <a:alpha val="50000"/>
                  </a:srgbClr>
                </a:solidFill>
                <a:latin typeface="Proxima Nova"/>
              </a:rPr>
              <a:t>Then.........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CE4A222A-8251-484D-8616-FC28F86F11C9}"/>
              </a:ext>
            </a:extLst>
          </p:cNvPr>
          <p:cNvSpPr/>
          <p:nvPr/>
        </p:nvSpPr>
        <p:spPr>
          <a:xfrm>
            <a:off x="5087461" y="2125081"/>
            <a:ext cx="1817931" cy="6676019"/>
          </a:xfrm>
          <a:prstGeom prst="leftBrace">
            <a:avLst>
              <a:gd name="adj1" fmla="val 22690"/>
              <a:gd name="adj2" fmla="val 42932"/>
            </a:avLst>
          </a:prstGeom>
          <a:ln w="76200">
            <a:solidFill>
              <a:srgbClr val="1E4D2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D7CEC746-9955-45E8-A7E6-BC273936AC18}"/>
              </a:ext>
            </a:extLst>
          </p:cNvPr>
          <p:cNvSpPr txBox="1"/>
          <p:nvPr/>
        </p:nvSpPr>
        <p:spPr>
          <a:xfrm>
            <a:off x="5608272" y="9344564"/>
            <a:ext cx="7744011" cy="1020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259"/>
              </a:lnSpc>
            </a:pPr>
            <a:r>
              <a:rPr lang="en-US" sz="5899" dirty="0">
                <a:solidFill>
                  <a:srgbClr val="F9FDFF"/>
                </a:solidFill>
                <a:latin typeface="Proxima Nova"/>
              </a:rPr>
              <a:t>Last week’s webinar</a:t>
            </a:r>
          </a:p>
        </p:txBody>
      </p:sp>
      <p:pic>
        <p:nvPicPr>
          <p:cNvPr id="35" name="Graphic 34" descr="Arrow Up with solid fill">
            <a:extLst>
              <a:ext uri="{FF2B5EF4-FFF2-40B4-BE49-F238E27FC236}">
                <a16:creationId xmlns:a16="http://schemas.microsoft.com/office/drawing/2014/main" id="{CAC6643A-6FE4-46BA-B34E-0135A3D53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4718" y="8459206"/>
            <a:ext cx="1288139" cy="84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9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3705023"/>
            <a:ext cx="3713104" cy="3801765"/>
          </a:xfrm>
          <a:prstGeom prst="rect">
            <a:avLst/>
          </a:prstGeom>
          <a:solidFill>
            <a:srgbClr val="59595B">
              <a:alpha val="10980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1028700" y="2151950"/>
            <a:ext cx="3713104" cy="1578518"/>
          </a:xfrm>
          <a:prstGeom prst="rect">
            <a:avLst/>
          </a:prstGeom>
          <a:solidFill>
            <a:srgbClr val="1E4D2B">
              <a:alpha val="25000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1501178" y="3890612"/>
            <a:ext cx="2768148" cy="178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0"/>
              </a:lnSpc>
            </a:pPr>
            <a:r>
              <a:rPr lang="en-US" sz="3099" spc="77" dirty="0">
                <a:solidFill>
                  <a:srgbClr val="1E4D2B">
                    <a:alpha val="25000"/>
                  </a:srgbClr>
                </a:solidFill>
                <a:latin typeface="Klavika"/>
              </a:rPr>
              <a:t>What is the </a:t>
            </a:r>
            <a:r>
              <a:rPr lang="en-US" sz="3099" spc="77" dirty="0" err="1">
                <a:solidFill>
                  <a:srgbClr val="1E4D2B">
                    <a:alpha val="25000"/>
                  </a:srgbClr>
                </a:solidFill>
                <a:latin typeface="Klavika"/>
              </a:rPr>
              <a:t>the</a:t>
            </a:r>
            <a:r>
              <a:rPr lang="en-US" sz="3099" spc="77" dirty="0">
                <a:solidFill>
                  <a:srgbClr val="1E4D2B">
                    <a:alpha val="25000"/>
                  </a:srgbClr>
                </a:solidFill>
                <a:latin typeface="Klavika"/>
              </a:rPr>
              <a:t> legacy you want to create?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22088" y="2492899"/>
            <a:ext cx="2856528" cy="676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89">
                <a:solidFill>
                  <a:srgbClr val="FFFFFF"/>
                </a:solidFill>
                <a:latin typeface="Klavika"/>
              </a:rPr>
              <a:t>Goals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156525" y="3658443"/>
            <a:ext cx="1790534" cy="179053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42136" y="512445"/>
            <a:ext cx="16821443" cy="918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75"/>
              </a:lnSpc>
            </a:pPr>
            <a:r>
              <a:rPr lang="en-US" sz="5900" spc="295">
                <a:solidFill>
                  <a:srgbClr val="1E4D2B"/>
                </a:solidFill>
                <a:latin typeface="Vitesse"/>
              </a:rPr>
              <a:t>Elements of a Drought Contingency Plan</a:t>
            </a:r>
          </a:p>
        </p:txBody>
      </p:sp>
      <p:sp>
        <p:nvSpPr>
          <p:cNvPr id="9" name="AutoShape 9"/>
          <p:cNvSpPr/>
          <p:nvPr/>
        </p:nvSpPr>
        <p:spPr>
          <a:xfrm>
            <a:off x="-332267" y="9283093"/>
            <a:ext cx="18952535" cy="1349536"/>
          </a:xfrm>
          <a:prstGeom prst="rect">
            <a:avLst/>
          </a:prstGeom>
          <a:solidFill>
            <a:srgbClr val="1E4D2B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1178" y="2296712"/>
            <a:ext cx="1057878" cy="1003628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3352283" y="3658443"/>
            <a:ext cx="3713104" cy="5599857"/>
            <a:chOff x="0" y="0"/>
            <a:chExt cx="4950805" cy="7466476"/>
          </a:xfrm>
        </p:grpSpPr>
        <p:sp>
          <p:nvSpPr>
            <p:cNvPr id="12" name="AutoShape 12"/>
            <p:cNvSpPr/>
            <p:nvPr/>
          </p:nvSpPr>
          <p:spPr>
            <a:xfrm>
              <a:off x="0" y="1203656"/>
              <a:ext cx="4950805" cy="6262819"/>
            </a:xfrm>
            <a:prstGeom prst="rect">
              <a:avLst/>
            </a:prstGeom>
            <a:solidFill>
              <a:srgbClr val="59595B">
                <a:alpha val="10980"/>
              </a:srgb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0" y="0"/>
              <a:ext cx="4950805" cy="2104690"/>
            </a:xfrm>
            <a:prstGeom prst="rect">
              <a:avLst/>
            </a:prstGeom>
            <a:solidFill>
              <a:srgbClr val="1E4D2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91651" y="2172942"/>
              <a:ext cx="3690864" cy="4053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200" spc="80">
                  <a:solidFill>
                    <a:srgbClr val="1E4D2B"/>
                  </a:solidFill>
                  <a:latin typeface="Klavika"/>
                </a:rPr>
                <a:t>What management actions get you to your goals in drought?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15678" y="556622"/>
              <a:ext cx="3622437" cy="858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spc="89">
                  <a:solidFill>
                    <a:srgbClr val="FFFFFF"/>
                  </a:solidFill>
                  <a:latin typeface="Klavika"/>
                </a:rPr>
                <a:t>Strategies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06532" y="213428"/>
              <a:ext cx="1410505" cy="1338171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6989909" y="3658443"/>
            <a:ext cx="3726309" cy="4930224"/>
            <a:chOff x="0" y="0"/>
            <a:chExt cx="4968411" cy="6573632"/>
          </a:xfrm>
        </p:grpSpPr>
        <p:sp>
          <p:nvSpPr>
            <p:cNvPr id="18" name="AutoShape 18"/>
            <p:cNvSpPr/>
            <p:nvPr/>
          </p:nvSpPr>
          <p:spPr>
            <a:xfrm>
              <a:off x="0" y="815292"/>
              <a:ext cx="4950805" cy="5758340"/>
            </a:xfrm>
            <a:prstGeom prst="rect">
              <a:avLst/>
            </a:prstGeom>
            <a:solidFill>
              <a:srgbClr val="59595B">
                <a:alpha val="10980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0" y="0"/>
              <a:ext cx="4950805" cy="2104690"/>
            </a:xfrm>
            <a:prstGeom prst="rect">
              <a:avLst/>
            </a:prstGeom>
            <a:solidFill>
              <a:srgbClr val="1E4D2B">
                <a:alpha val="2500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825517" y="2203871"/>
              <a:ext cx="3690864" cy="4053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sz="3200" spc="80" dirty="0">
                  <a:solidFill>
                    <a:srgbClr val="1E4D2B">
                      <a:alpha val="25000"/>
                    </a:srgbClr>
                  </a:solidFill>
                  <a:latin typeface="Klavika"/>
                </a:rPr>
                <a:t>What specific condition prompts a decision in a drought plan?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59707" y="283495"/>
              <a:ext cx="3808704" cy="1680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40"/>
                </a:lnSpc>
                <a:spcBef>
                  <a:spcPct val="0"/>
                </a:spcBef>
              </a:pPr>
              <a:r>
                <a:rPr lang="en-US" sz="3600" spc="89" dirty="0">
                  <a:solidFill>
                    <a:srgbClr val="FFFFFF"/>
                  </a:solidFill>
                  <a:latin typeface="Klavika"/>
                </a:rPr>
                <a:t>Triggers &amp; Scenarios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6716" y="321881"/>
              <a:ext cx="1410505" cy="1338171"/>
            </a:xfrm>
            <a:prstGeom prst="rect">
              <a:avLst/>
            </a:prstGeom>
          </p:spPr>
        </p:pic>
      </p:grpSp>
      <p:grpSp>
        <p:nvGrpSpPr>
          <p:cNvPr id="23" name="Group 23"/>
          <p:cNvGrpSpPr/>
          <p:nvPr/>
        </p:nvGrpSpPr>
        <p:grpSpPr>
          <a:xfrm>
            <a:off x="6989909" y="2446901"/>
            <a:ext cx="860806" cy="859394"/>
            <a:chOff x="0" y="0"/>
            <a:chExt cx="1147741" cy="114585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147741" cy="1145859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8C372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200520" y="84644"/>
              <a:ext cx="746701" cy="9504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761"/>
                </a:lnSpc>
                <a:spcBef>
                  <a:spcPct val="0"/>
                </a:spcBef>
              </a:pPr>
              <a:r>
                <a:rPr lang="en-US" sz="4115" dirty="0">
                  <a:solidFill>
                    <a:srgbClr val="000000">
                      <a:alpha val="25000"/>
                    </a:srgbClr>
                  </a:solidFill>
                  <a:latin typeface="Proxima Nova"/>
                </a:rPr>
                <a:t>1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788255" y="2352757"/>
            <a:ext cx="873390" cy="871958"/>
            <a:chOff x="0" y="0"/>
            <a:chExt cx="1164520" cy="116261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164520" cy="1162611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8C372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203451" y="86996"/>
              <a:ext cx="757618" cy="912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845"/>
                </a:lnSpc>
                <a:spcBef>
                  <a:spcPct val="0"/>
                </a:spcBef>
              </a:pPr>
              <a:r>
                <a:rPr lang="en-US" sz="4175">
                  <a:solidFill>
                    <a:srgbClr val="000000"/>
                  </a:solidFill>
                  <a:latin typeface="Proxima Nova"/>
                </a:rPr>
                <a:t>2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980650" y="2332601"/>
            <a:ext cx="2605161" cy="100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9"/>
              </a:lnSpc>
            </a:pPr>
            <a:r>
              <a:rPr lang="en-US" sz="5899" dirty="0">
                <a:solidFill>
                  <a:srgbClr val="000000"/>
                </a:solidFill>
                <a:latin typeface="Proxima Nova"/>
              </a:rPr>
              <a:t>If..........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872485" y="2238457"/>
            <a:ext cx="3458377" cy="100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259"/>
              </a:lnSpc>
            </a:pPr>
            <a:r>
              <a:rPr lang="en-US" sz="5899">
                <a:solidFill>
                  <a:srgbClr val="000000"/>
                </a:solidFill>
                <a:latin typeface="Proxima Nova"/>
              </a:rPr>
              <a:t>Then.........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CE4A222A-8251-484D-8616-FC28F86F11C9}"/>
              </a:ext>
            </a:extLst>
          </p:cNvPr>
          <p:cNvSpPr/>
          <p:nvPr/>
        </p:nvSpPr>
        <p:spPr>
          <a:xfrm>
            <a:off x="5087461" y="2125081"/>
            <a:ext cx="1817931" cy="6676019"/>
          </a:xfrm>
          <a:prstGeom prst="leftBrace">
            <a:avLst>
              <a:gd name="adj1" fmla="val 22690"/>
              <a:gd name="adj2" fmla="val 42932"/>
            </a:avLst>
          </a:prstGeom>
          <a:ln w="76200">
            <a:solidFill>
              <a:srgbClr val="1E4D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id="{DB094A73-4E14-4032-9370-97AE037E7186}"/>
              </a:ext>
            </a:extLst>
          </p:cNvPr>
          <p:cNvSpPr txBox="1"/>
          <p:nvPr/>
        </p:nvSpPr>
        <p:spPr>
          <a:xfrm>
            <a:off x="5608272" y="9344564"/>
            <a:ext cx="7744011" cy="1020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259"/>
              </a:lnSpc>
            </a:pPr>
            <a:r>
              <a:rPr lang="en-US" sz="5899" dirty="0">
                <a:solidFill>
                  <a:srgbClr val="F9FDFF"/>
                </a:solidFill>
                <a:latin typeface="Proxima Nova"/>
              </a:rPr>
              <a:t>This week’s webinar</a:t>
            </a:r>
          </a:p>
        </p:txBody>
      </p:sp>
      <p:pic>
        <p:nvPicPr>
          <p:cNvPr id="35" name="Graphic 34" descr="Arrow Up with solid fill">
            <a:extLst>
              <a:ext uri="{FF2B5EF4-FFF2-40B4-BE49-F238E27FC236}">
                <a16:creationId xmlns:a16="http://schemas.microsoft.com/office/drawing/2014/main" id="{38CF3A2A-86BF-4751-9530-5478C02DE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978377">
            <a:off x="12201448" y="8492231"/>
            <a:ext cx="1288139" cy="126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SU Brand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D2B"/>
      </a:accent1>
      <a:accent2>
        <a:srgbClr val="C8C372"/>
      </a:accent2>
      <a:accent3>
        <a:srgbClr val="FFFFFF"/>
      </a:accent3>
      <a:accent4>
        <a:srgbClr val="59595B"/>
      </a:accent4>
      <a:accent5>
        <a:srgbClr val="D9782D"/>
      </a:accent5>
      <a:accent6>
        <a:srgbClr val="C9D845"/>
      </a:accent6>
      <a:hlink>
        <a:srgbClr val="12A4B6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SU Branding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E4D2B"/>
    </a:accent1>
    <a:accent2>
      <a:srgbClr val="C8C372"/>
    </a:accent2>
    <a:accent3>
      <a:srgbClr val="FFFFFF"/>
    </a:accent3>
    <a:accent4>
      <a:srgbClr val="59595B"/>
    </a:accent4>
    <a:accent5>
      <a:srgbClr val="D9782D"/>
    </a:accent5>
    <a:accent6>
      <a:srgbClr val="C9D845"/>
    </a:accent6>
    <a:hlink>
      <a:srgbClr val="12A4B6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772</Words>
  <Application>Microsoft Office PowerPoint</Application>
  <PresentationFormat>Custom</PresentationFormat>
  <Paragraphs>134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 Drought Plan 2.2.21</dc:title>
  <dc:creator>Bruegger,Retta</dc:creator>
  <cp:lastModifiedBy>Bruegger,Retta</cp:lastModifiedBy>
  <cp:revision>9</cp:revision>
  <dcterms:created xsi:type="dcterms:W3CDTF">2006-08-16T00:00:00Z</dcterms:created>
  <dcterms:modified xsi:type="dcterms:W3CDTF">2022-02-11T23:19:40Z</dcterms:modified>
  <dc:identifier>DAEUokK9I8o</dc:identifier>
</cp:coreProperties>
</file>